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5"/>
  </p:sldMasterIdLst>
  <p:notesMasterIdLst>
    <p:notesMasterId r:id="rId12"/>
  </p:notesMasterIdLst>
  <p:handoutMasterIdLst>
    <p:handoutMasterId r:id="rId13"/>
  </p:handoutMasterIdLst>
  <p:sldIdLst>
    <p:sldId id="257" r:id="rId6"/>
    <p:sldId id="271" r:id="rId7"/>
    <p:sldId id="276" r:id="rId8"/>
    <p:sldId id="275" r:id="rId9"/>
    <p:sldId id="277" r:id="rId10"/>
    <p:sldId id="268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78BE21"/>
    <a:srgbClr val="000000"/>
    <a:srgbClr val="E8E8E8"/>
    <a:srgbClr val="0D0D0D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Calibri" panose="020F0502020204030204" pitchFamily="34" charset="0"/>
              </a:rPr>
              <a:t>2/11/2022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2/11/2022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77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Overview 1: </a:t>
            </a:r>
            <a:r>
              <a:rPr lang="en-US" dirty="0"/>
              <a:t>Count of distinct persons with eligible and disqualifying determinations by provider type and race/ethnicity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827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Overview 3: </a:t>
            </a:r>
            <a:r>
              <a:rPr lang="en-US" dirty="0"/>
              <a:t>Count of disqualifying crimes and conduct by disposition type, years disqualifying, and crime or conduct type, race/ethnicity and gender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183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-People</a:t>
            </a:r>
            <a:r>
              <a:rPr lang="en-US" baseline="0" dirty="0"/>
              <a:t> of color includes all people in the African American, Asian Pacific Islander, and Native American categories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5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185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 txBox="1">
            <a:spLocks/>
          </p:cNvSpPr>
          <p:nvPr userDrawn="1"/>
        </p:nvSpPr>
        <p:spPr bwMode="black">
          <a:xfrm>
            <a:off x="0" y="4092602"/>
            <a:ext cx="12192000" cy="129518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4092602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 userDrawn="1"/>
        </p:nvSpPr>
        <p:spPr bwMode="white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5644883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8" descr="Minnesota Department of Human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520" y="970845"/>
            <a:ext cx="6468960" cy="2245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  <a:noFill/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Blue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igh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, Imag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B91AA0-3BA7-4036-A3DA-317C6C4FFA29}" type="datetime1">
              <a:rPr lang="en-US" smtClean="0"/>
              <a:pPr/>
              <a:t>2/11/2022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tx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2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, Image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Blue, Image)">
    <p:bg bwMode="black"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ight Gray, Image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0"/>
          </p:nvPr>
        </p:nvSpPr>
        <p:spPr bwMode="gray"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/>
          </p:nvPr>
        </p:nvSpPr>
        <p:spPr bwMode="gray"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-Up Vertic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2139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33272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36DB2D6-5DF4-4264-A4A1-7D3EAF38D255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9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 Vertic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Job Title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36DB2D6-5DF4-4264-A4A1-7D3EAF38D255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9" name="Footer Placeholder 10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2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Reversed Logo)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/>
          <p:cNvSpPr txBox="1">
            <a:spLocks/>
          </p:cNvSpPr>
          <p:nvPr userDrawn="1"/>
        </p:nvSpPr>
        <p:spPr bwMode="ltGray">
          <a:xfrm>
            <a:off x="0" y="4092604"/>
            <a:ext cx="12192000" cy="129518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13" name="Title 2"/>
          <p:cNvSpPr>
            <a:spLocks noGrp="1"/>
          </p:cNvSpPr>
          <p:nvPr>
            <p:ph type="ctrTitle" hasCustomPrompt="1"/>
          </p:nvPr>
        </p:nvSpPr>
        <p:spPr bwMode="black">
          <a:xfrm>
            <a:off x="266700" y="4092602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 userDrawn="1"/>
        </p:nvSpPr>
        <p:spPr bwMode="white"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838200" y="5644883"/>
            <a:ext cx="10515600" cy="711465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D7ED242C-24FB-43A0-BCB6-43756FC812F6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8" descr="Minnesota Department of Human Service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1819" y="970845"/>
            <a:ext cx="6468361" cy="2245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-Up Horizontal)">
    <p:bg bwMode="gray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0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7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DC79626-CE5A-4834-975C-E7305BA2E281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29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2-Up Horizontal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7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7F519661-29C3-4FE0-9FC3-375A85A42C46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20" name="Footer Placeholder 8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0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4B4EEDC6-36CA-4209-B482-2ED76AA0BF08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20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3-Up Vertic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7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4B4EEDC6-36CA-4209-B482-2ED76AA0BF08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20" name="Footer Placeholder 10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5" name="Slide Number Placeholder 11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2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473743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Horizont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3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5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20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11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815FB38-58F3-410A-8DA4-4B706967601F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20" name="Footer Placeholder 12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6" name="Slide Number Placeholder 13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14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2-Up Horizontal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8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7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0366E0EA-2D80-452F-9963-33FA7A36BC09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20" name="Footer Placeholder 8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10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or Objects (10-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2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301038" y="1600201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5" name="Content Placeholder 4"/>
          <p:cNvSpPr>
            <a:spLocks noGrp="1"/>
          </p:cNvSpPr>
          <p:nvPr>
            <p:ph sz="half" idx="27" hasCustomPrompt="1"/>
          </p:nvPr>
        </p:nvSpPr>
        <p:spPr>
          <a:xfrm>
            <a:off x="2676908" y="1600200"/>
            <a:ext cx="2069630" cy="217170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6" name="Content Placeholder 5"/>
          <p:cNvSpPr>
            <a:spLocks noGrp="1"/>
          </p:cNvSpPr>
          <p:nvPr>
            <p:ph sz="half" idx="28" hasCustomPrompt="1"/>
          </p:nvPr>
        </p:nvSpPr>
        <p:spPr>
          <a:xfrm>
            <a:off x="5061185" y="1600202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8" name="Content Placeholder 6"/>
          <p:cNvSpPr>
            <a:spLocks noGrp="1"/>
          </p:cNvSpPr>
          <p:nvPr>
            <p:ph sz="half" idx="29" hasCustomPrompt="1"/>
          </p:nvPr>
        </p:nvSpPr>
        <p:spPr>
          <a:xfrm>
            <a:off x="7450666" y="1600200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39" name="Content Placeholder 7"/>
          <p:cNvSpPr>
            <a:spLocks noGrp="1"/>
          </p:cNvSpPr>
          <p:nvPr>
            <p:ph sz="half" idx="30" hasCustomPrompt="1"/>
          </p:nvPr>
        </p:nvSpPr>
        <p:spPr>
          <a:xfrm>
            <a:off x="9809451" y="1600199"/>
            <a:ext cx="2069630" cy="217169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5" name="Content Placeholder 8"/>
          <p:cNvSpPr>
            <a:spLocks noGrp="1"/>
          </p:cNvSpPr>
          <p:nvPr>
            <p:ph sz="half" idx="31" hasCustomPrompt="1"/>
          </p:nvPr>
        </p:nvSpPr>
        <p:spPr>
          <a:xfrm>
            <a:off x="295833" y="4000500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half" idx="32" hasCustomPrompt="1"/>
          </p:nvPr>
        </p:nvSpPr>
        <p:spPr>
          <a:xfrm>
            <a:off x="2671704" y="4000499"/>
            <a:ext cx="2069630" cy="2171701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7" name="Content Placeholder 10"/>
          <p:cNvSpPr>
            <a:spLocks noGrp="1"/>
          </p:cNvSpPr>
          <p:nvPr>
            <p:ph sz="half" idx="33" hasCustomPrompt="1"/>
          </p:nvPr>
        </p:nvSpPr>
        <p:spPr>
          <a:xfrm>
            <a:off x="5055980" y="4000501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8" name="Content Placeholder 11"/>
          <p:cNvSpPr>
            <a:spLocks noGrp="1"/>
          </p:cNvSpPr>
          <p:nvPr>
            <p:ph sz="half" idx="34" hasCustomPrompt="1"/>
          </p:nvPr>
        </p:nvSpPr>
        <p:spPr>
          <a:xfrm>
            <a:off x="7445462" y="4000499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19" name="Content Placeholder 12"/>
          <p:cNvSpPr>
            <a:spLocks noGrp="1"/>
          </p:cNvSpPr>
          <p:nvPr>
            <p:ph sz="half" idx="35" hasCustomPrompt="1"/>
          </p:nvPr>
        </p:nvSpPr>
        <p:spPr>
          <a:xfrm>
            <a:off x="9804246" y="4000498"/>
            <a:ext cx="2069630" cy="2171699"/>
          </a:xfrm>
          <a:noFill/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391993" indent="0">
              <a:buNone/>
              <a:defRPr/>
            </a:lvl2pPr>
            <a:lvl3pPr marL="732244" indent="0">
              <a:buNone/>
              <a:defRPr/>
            </a:lvl3pPr>
            <a:lvl4pPr marL="1074062" indent="0">
              <a:buNone/>
              <a:defRPr/>
            </a:lvl4pPr>
            <a:lvl5pPr marL="1414312" indent="0">
              <a:buNone/>
              <a:defRPr/>
            </a:lvl5pPr>
          </a:lstStyle>
          <a:p>
            <a:pPr lvl="0"/>
            <a:r>
              <a:rPr lang="en-US"/>
              <a:t>Click icon to add object</a:t>
            </a:r>
          </a:p>
        </p:txBody>
      </p:sp>
      <p:sp>
        <p:nvSpPr>
          <p:cNvPr id="20" name="Date Placeholder 13"/>
          <p:cNvSpPr>
            <a:spLocks noGrp="1"/>
          </p:cNvSpPr>
          <p:nvPr>
            <p:ph type="dt" sz="half" idx="10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1815FB38-58F3-410A-8DA4-4B706967601F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21" name="Footer Placeholder 1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22" name="Slide Number Placeholder 15"/>
          <p:cNvSpPr>
            <a:spLocks noGrp="1"/>
          </p:cNvSpPr>
          <p:nvPr>
            <p:ph type="sldNum" sz="quarter" idx="12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5" name="Rectangle 16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377337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rgbClr val="003865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Dark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9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black">
          <a:xfrm>
            <a:off x="-1" y="5638801"/>
            <a:ext cx="12192000" cy="1219200"/>
          </a:xfrm>
          <a:prstGeom prst="rect">
            <a:avLst/>
          </a:prstGeom>
          <a:solidFill>
            <a:srgbClr val="0D0D0D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Green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78BE2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 txBox="1">
            <a:spLocks/>
          </p:cNvSpPr>
          <p:nvPr userDrawn="1"/>
        </p:nvSpPr>
        <p:spPr bwMode="black">
          <a:xfrm>
            <a:off x="0" y="3477837"/>
            <a:ext cx="12192000" cy="1295182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3477837"/>
            <a:ext cx="11658600" cy="1295182"/>
          </a:xfrm>
          <a:noFill/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sp>
        <p:nvSpPr>
          <p:cNvPr id="3" name="Rectangle 3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041204"/>
            <a:ext cx="10515600" cy="1097128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pic>
        <p:nvPicPr>
          <p:cNvPr id="10" name="Picture 5" descr="Minnesota Department of Human Service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57805" y="5690768"/>
            <a:ext cx="3200400" cy="1111147"/>
          </a:xfrm>
          <a:prstGeom prst="rect">
            <a:avLst/>
          </a:prstGeom>
        </p:spPr>
      </p:pic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5766153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Light Gray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5" name="Rectangle 2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Title 3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03797675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Dark Horizontal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Dark Vertical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Full Window Dark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36487256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Light Gray Horizontal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2"/>
          </p:nvPr>
        </p:nvSpPr>
        <p:spPr bwMode="black">
          <a:xfrm>
            <a:off x="838200" y="6356350"/>
            <a:ext cx="1358590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13"/>
          </p:nvPr>
        </p:nvSpPr>
        <p:spPr bwMode="black"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Light Gray Vertical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 bwMode="black">
          <a:xfrm>
            <a:off x="838200" y="1365203"/>
            <a:ext cx="10515600" cy="156718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hf sldNum="0"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Full Window Light Gray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1064751064"/>
      </p:ext>
    </p:extLst>
  </p:cSld>
  <p:clrMapOvr>
    <a:masterClrMapping/>
  </p:clrMapOvr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Blue Horizontal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Blue Vertical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38200" y="1365203"/>
            <a:ext cx="10515600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5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4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Full Window Blue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373458" y="1264693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Picture Placeholder 3" descr="Screenshot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373459" y="1813862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</p:spTree>
    <p:extLst>
      <p:ext uri="{BB962C8B-B14F-4D97-AF65-F5344CB8AC3E}">
        <p14:creationId xmlns:p14="http://schemas.microsoft.com/office/powerpoint/2010/main" val="5757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0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45720" rIns="4572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able Placeholder 3"/>
          <p:cNvSpPr>
            <a:spLocks noGrp="1"/>
          </p:cNvSpPr>
          <p:nvPr>
            <p:ph type="tbl" sz="quarter" idx="13"/>
          </p:nvPr>
        </p:nvSpPr>
        <p:spPr bwMode="gray"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 dirty="0"/>
              <a:t>Click icon to add table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A198C9B-0587-4A1E-9E03-E4C9FE222F08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Computer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3"/>
          </p:nvPr>
        </p:nvSpPr>
        <p:spPr bwMode="white"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4" name="Picture 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(Computer, Tablet, Phone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17"/>
          <a:stretch/>
        </p:blipFill>
        <p:spPr bwMode="gray">
          <a:xfrm>
            <a:off x="513807" y="300788"/>
            <a:ext cx="11412844" cy="6506515"/>
          </a:xfrm>
          <a:prstGeom prst="rect">
            <a:avLst/>
          </a:prstGeom>
        </p:spPr>
      </p:pic>
      <p:sp>
        <p:nvSpPr>
          <p:cNvPr id="13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976788" y="691883"/>
            <a:ext cx="6298572" cy="336913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2393577" y="3413074"/>
            <a:ext cx="1848970" cy="2458337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968188" y="4352926"/>
            <a:ext cx="894231" cy="1570503"/>
          </a:xfrm>
        </p:spPr>
        <p:txBody>
          <a:bodyPr>
            <a:normAutofit/>
          </a:bodyPr>
          <a:lstStyle>
            <a:lvl1pPr marL="171450" indent="-171450">
              <a:buFont typeface="Arial" panose="020B0604020202020204" pitchFamily="34" charset="0"/>
              <a:buChar char="•"/>
              <a:defRPr sz="950"/>
            </a:lvl1pPr>
          </a:lstStyle>
          <a:p>
            <a:r>
              <a:rPr lang="en-US" dirty="0"/>
              <a:t>Click icon to insert screenshot</a:t>
            </a:r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6FB33B-BCEE-4E25-B97B-A564B0E1024B}" type="datetime1">
              <a:rPr lang="en-US" smtClean="0"/>
              <a:pPr/>
              <a:t>2/11/2022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tx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367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“Click to edit quote.”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- Click to edit name or subtext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Dark Background)">
    <p:bg bwMode="black"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"/>
          <p:cNvSpPr/>
          <p:nvPr userDrawn="1"/>
        </p:nvSpPr>
        <p:spPr bwMode="white"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“Click to edit quote.”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- Click to edit name or subtext</a:t>
            </a:r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 bwMode="white"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3"/>
          </p:nvPr>
        </p:nvSpPr>
        <p:spPr bwMode="white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Background (Blue Title, Overl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 bwMode="auto">
          <a:xfrm>
            <a:off x="0" y="1921328"/>
            <a:ext cx="5683624" cy="4234542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Background (White Title, Blue Overla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 bwMode="black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idx="1"/>
          </p:nvPr>
        </p:nvSpPr>
        <p:spPr bwMode="auto">
          <a:xfrm>
            <a:off x="0" y="1921328"/>
            <a:ext cx="5683624" cy="4234542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ackground (Blue Circle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6304108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Background (Multiple Circle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"/>
          <p:cNvSpPr>
            <a:spLocks noGrp="1"/>
          </p:cNvSpPr>
          <p:nvPr>
            <p:ph type="pic" sz="quarter" idx="15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8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7289728" y="901318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6054753" y="398666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/>
              <a:t>Second Point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7" hasCustomPrompt="1"/>
          </p:nvPr>
        </p:nvSpPr>
        <p:spPr bwMode="auto">
          <a:xfrm>
            <a:off x="5679058" y="3827626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Third Point</a:t>
            </a:r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hf sldNum="0"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 Statement (Blue Box, Photo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3"/>
          </p:nvPr>
        </p:nvSpPr>
        <p:spPr bwMode="gray"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 hasCustomPrompt="1"/>
          </p:nvPr>
        </p:nvSpPr>
        <p:spPr bwMode="auto">
          <a:xfrm>
            <a:off x="2299475" y="1609867"/>
            <a:ext cx="7593051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Quote or </a:t>
            </a:r>
            <a:br>
              <a:rPr lang="en-US"/>
            </a:br>
            <a:r>
              <a:rPr lang="en-US"/>
              <a:t>Statement</a:t>
            </a:r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hf sldNum="0"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 Statement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"/>
          <p:cNvSpPr txBox="1">
            <a:spLocks/>
          </p:cNvSpPr>
          <p:nvPr userDrawn="1"/>
        </p:nvSpPr>
        <p:spPr bwMode="black">
          <a:xfrm>
            <a:off x="0" y="4188561"/>
            <a:ext cx="12192000" cy="119922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266700" y="4188564"/>
            <a:ext cx="11658600" cy="1199223"/>
          </a:xfrm>
          <a:noFill/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section title</a:t>
            </a:r>
          </a:p>
        </p:txBody>
      </p:sp>
      <p:sp>
        <p:nvSpPr>
          <p:cNvPr id="3" name="Rectangle 3"/>
          <p:cNvSpPr/>
          <p:nvPr userDrawn="1"/>
        </p:nvSpPr>
        <p:spPr bwMode="auto"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38200" y="5644884"/>
            <a:ext cx="10515600" cy="711464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15"/>
          </p:nvPr>
        </p:nvSpPr>
        <p:spPr bwMode="black"/>
        <p:txBody>
          <a:bodyPr/>
          <a:lstStyle/>
          <a:p>
            <a:fld id="{A8CA1A9B-139F-4606-AD0A-F3253110DAE5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19" name="Slide Number Placeholder 7"/>
          <p:cNvSpPr>
            <a:spLocks noGrp="1"/>
          </p:cNvSpPr>
          <p:nvPr>
            <p:ph type="sldNum" sz="quarter" idx="16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8" descr="Minnesota Department of Human Service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53400" y="334033"/>
            <a:ext cx="3200400" cy="1111147"/>
          </a:xfrm>
          <a:prstGeom prst="rect">
            <a:avLst/>
          </a:prstGeom>
        </p:spPr>
      </p:pic>
      <p:sp>
        <p:nvSpPr>
          <p:cNvPr id="11" name="Picture Placeholder 9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or Statement (Light Gray Background)">
    <p:bg bwMode="auto"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 txBox="1">
            <a:spLocks/>
          </p:cNvSpPr>
          <p:nvPr userDrawn="1"/>
        </p:nvSpPr>
        <p:spPr bwMode="black">
          <a:xfrm>
            <a:off x="0" y="1389684"/>
            <a:ext cx="12192000" cy="1340989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389685"/>
            <a:ext cx="11658600" cy="1340989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466A75E6-E45B-4C5D-981E-7C8ED0C72F5D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Here | mn.gov/websiteurl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 Statement (Image Background)"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edit background picture</a:t>
            </a:r>
          </a:p>
        </p:txBody>
      </p:sp>
      <p:sp>
        <p:nvSpPr>
          <p:cNvPr id="12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Quote or Statement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Make a secondary statement here.</a:t>
            </a:r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/>
          <p:cNvSpPr txBox="1">
            <a:spLocks/>
          </p:cNvSpPr>
          <p:nvPr userDrawn="1"/>
        </p:nvSpPr>
        <p:spPr bwMode="black">
          <a:xfrm>
            <a:off x="0" y="1651380"/>
            <a:ext cx="12192000" cy="1733266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>
                <a:tab pos="3770313" algn="l"/>
              </a:tabLst>
              <a:defRPr sz="7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1651380"/>
            <a:ext cx="11658600" cy="1733266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firstname.lastname@state.mn.us</a:t>
            </a:r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Optional Tagline Goes Here</a:t>
            </a:r>
            <a:r>
              <a:rPr lang="en-US" dirty="0"/>
              <a:t>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</a:t>
            </a:r>
            <a:r>
              <a:rPr lang="en-US" dirty="0">
                <a:solidFill>
                  <a:schemeClr val="tx2"/>
                </a:solidFill>
              </a:rPr>
              <a:t>mn.gov/websiteurl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black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7" descr="Minnesota Department of Human Service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53400" y="311455"/>
            <a:ext cx="3200400" cy="1111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(Blue Background)">
    <p:bg bwMode="black"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you!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/>
              <a:t>firstname.lastname@state.mn.us</a:t>
            </a:r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8" descr="Minnesota Department of Human Service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53400" y="311455"/>
            <a:ext cx="3200400" cy="1111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60857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Logo Only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188562"/>
            <a:ext cx="12192000" cy="1197864"/>
          </a:xfrm>
          <a:solidFill>
            <a:srgbClr val="78BE21"/>
          </a:solidFill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Click to enter slideshow title</a:t>
            </a:r>
          </a:p>
        </p:txBody>
      </p:sp>
      <p:pic>
        <p:nvPicPr>
          <p:cNvPr id="7" name="Picture 6" descr="Minnesota Department of Human Services logo" title="MN DH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315" y="1193803"/>
            <a:ext cx="8741044" cy="1829522"/>
          </a:xfrm>
          <a:prstGeom prst="rect">
            <a:avLst/>
          </a:prstGeom>
        </p:spPr>
      </p:pic>
      <p:sp>
        <p:nvSpPr>
          <p:cNvPr id="9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556E-7101-4471-A958-3911E20944AB}" type="datetime1">
              <a:rPr lang="en-US" smtClean="0">
                <a:solidFill>
                  <a:srgbClr val="000000"/>
                </a:solidFill>
              </a:rPr>
              <a:pPr/>
              <a:t>2/11/2022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Minnesota Department of Human Services </a:t>
            </a:r>
            <a:r>
              <a:rPr lang="en-US">
                <a:solidFill>
                  <a:srgbClr val="003865"/>
                </a:solidFill>
              </a:rPr>
              <a:t>|</a:t>
            </a:r>
            <a:r>
              <a:rPr lang="en-US">
                <a:solidFill>
                  <a:srgbClr val="000000"/>
                </a:solidFill>
              </a:rPr>
              <a:t> mn.gov/dhs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25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White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594624"/>
            <a:ext cx="10515600" cy="4582339"/>
          </a:xfrm>
          <a:noFill/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824D5D47-1752-4D84-8BFB-C2F71A34C932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6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7C198DD1-C477-482D-A126-3FBDD1778E48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838200" y="1335281"/>
            <a:ext cx="10515600" cy="4841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1335281"/>
            <a:ext cx="10515600" cy="4841683"/>
          </a:xfrm>
          <a:noFill/>
        </p:spPr>
        <p:txBody>
          <a:bodyPr lIns="182880" tIns="301752" rIns="18288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7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9A198C9B-0587-4A1E-9E03-E4C9FE222F08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"/>
          <p:cNvSpPr/>
          <p:nvPr userDrawn="1"/>
        </p:nvSpPr>
        <p:spPr bwMode="black">
          <a:xfrm>
            <a:off x="0" y="-128"/>
            <a:ext cx="12188952" cy="1216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5" name="Title 2"/>
          <p:cNvSpPr>
            <a:spLocks noGrp="1"/>
          </p:cNvSpPr>
          <p:nvPr>
            <p:ph type="title"/>
          </p:nvPr>
        </p:nvSpPr>
        <p:spPr bwMode="white">
          <a:xfrm>
            <a:off x="838200" y="-1"/>
            <a:ext cx="105156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38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sz="half" idx="1"/>
          </p:nvPr>
        </p:nvSpPr>
        <p:spPr bwMode="gray">
          <a:xfrm>
            <a:off x="838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6172200" y="1594624"/>
            <a:ext cx="5181600" cy="45823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4"/>
          <p:cNvSpPr>
            <a:spLocks noGrp="1"/>
          </p:cNvSpPr>
          <p:nvPr>
            <p:ph sz="half" idx="2"/>
          </p:nvPr>
        </p:nvSpPr>
        <p:spPr bwMode="gray">
          <a:xfrm>
            <a:off x="6172200" y="1594624"/>
            <a:ext cx="5181600" cy="4582339"/>
          </a:xfrm>
          <a:noFill/>
        </p:spPr>
        <p:txBody>
          <a:bodyPr lIns="182880" tIns="182880" rIns="18288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5485A5BA-A5F9-4138-9E4B-FFD626F6437A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1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2/11/2022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Optional Tagline Goes Here </a:t>
            </a:r>
            <a:r>
              <a:rPr lang="en-US" dirty="0">
                <a:solidFill>
                  <a:schemeClr val="accent1"/>
                </a:solidFill>
              </a:rPr>
              <a:t>|</a:t>
            </a:r>
            <a:r>
              <a:rPr lang="en-US" dirty="0"/>
              <a:t> mn.gov/websiteurl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788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80" r:id="rId10"/>
    <p:sldLayoutId id="2147483773" r:id="rId11"/>
    <p:sldLayoutId id="2147483800" r:id="rId12"/>
    <p:sldLayoutId id="2147483688" r:id="rId13"/>
    <p:sldLayoutId id="2147483826" r:id="rId14"/>
    <p:sldLayoutId id="2147483801" r:id="rId15"/>
    <p:sldLayoutId id="2147483802" r:id="rId16"/>
    <p:sldLayoutId id="2147483803" r:id="rId17"/>
    <p:sldLayoutId id="2147483744" r:id="rId18"/>
    <p:sldLayoutId id="2147483793" r:id="rId19"/>
    <p:sldLayoutId id="2147483767" r:id="rId20"/>
    <p:sldLayoutId id="2147483771" r:id="rId21"/>
    <p:sldLayoutId id="2147483772" r:id="rId22"/>
    <p:sldLayoutId id="2147483820" r:id="rId23"/>
    <p:sldLayoutId id="2147483769" r:id="rId24"/>
    <p:sldLayoutId id="2147483770" r:id="rId25"/>
    <p:sldLayoutId id="2147483829" r:id="rId26"/>
    <p:sldLayoutId id="2147483732" r:id="rId27"/>
    <p:sldLayoutId id="2147483794" r:id="rId28"/>
    <p:sldLayoutId id="2147483733" r:id="rId29"/>
    <p:sldLayoutId id="2147483821" r:id="rId30"/>
    <p:sldLayoutId id="2147483805" r:id="rId31"/>
    <p:sldLayoutId id="2147483806" r:id="rId32"/>
    <p:sldLayoutId id="2147483822" r:id="rId33"/>
    <p:sldLayoutId id="2147483750" r:id="rId34"/>
    <p:sldLayoutId id="2147483765" r:id="rId35"/>
    <p:sldLayoutId id="2147483823" r:id="rId36"/>
    <p:sldLayoutId id="2147483809" r:id="rId37"/>
    <p:sldLayoutId id="2147483808" r:id="rId38"/>
    <p:sldLayoutId id="2147483824" r:id="rId39"/>
    <p:sldLayoutId id="2147483781" r:id="rId40"/>
    <p:sldLayoutId id="2147483825" r:id="rId41"/>
    <p:sldLayoutId id="2147483807" r:id="rId42"/>
    <p:sldLayoutId id="2147483819" r:id="rId43"/>
    <p:sldLayoutId id="2147483738" r:id="rId44"/>
    <p:sldLayoutId id="2147483739" r:id="rId45"/>
    <p:sldLayoutId id="2147483754" r:id="rId46"/>
    <p:sldLayoutId id="2147483755" r:id="rId47"/>
    <p:sldLayoutId id="2147483759" r:id="rId48"/>
    <p:sldLayoutId id="2147483753" r:id="rId49"/>
    <p:sldLayoutId id="2147483763" r:id="rId50"/>
    <p:sldLayoutId id="2147483762" r:id="rId51"/>
    <p:sldLayoutId id="2147483797" r:id="rId52"/>
    <p:sldLayoutId id="2147483827" r:id="rId53"/>
    <p:sldLayoutId id="2147483830" r:id="rId5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DHS | OIG - Background Studies Division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Dawn Davis| Deputy Inspector General</a:t>
            </a:r>
          </a:p>
        </p:txBody>
      </p:sp>
    </p:spTree>
    <p:extLst>
      <p:ext uri="{BB962C8B-B14F-4D97-AF65-F5344CB8AC3E}">
        <p14:creationId xmlns:p14="http://schemas.microsoft.com/office/powerpoint/2010/main" val="265050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>
          <a:xfrm>
            <a:off x="6711193" y="2164360"/>
            <a:ext cx="5038988" cy="436227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167322" y="359434"/>
            <a:ext cx="6321105" cy="6182686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711192" y="-1"/>
            <a:ext cx="5038989" cy="1457155"/>
          </a:xfrm>
        </p:spPr>
        <p:txBody>
          <a:bodyPr/>
          <a:lstStyle/>
          <a:p>
            <a:r>
              <a:rPr lang="en-US" dirty="0"/>
              <a:t>Data Overviews 1 and 2</a:t>
            </a:r>
            <a:br>
              <a:rPr lang="en-US" dirty="0"/>
            </a:br>
            <a:r>
              <a:rPr lang="en-US" dirty="0"/>
              <a:t>(Completed)</a:t>
            </a:r>
          </a:p>
        </p:txBody>
      </p:sp>
      <p:sp>
        <p:nvSpPr>
          <p:cNvPr id="5" name="Rectangle 4"/>
          <p:cNvSpPr/>
          <p:nvPr/>
        </p:nvSpPr>
        <p:spPr>
          <a:xfrm>
            <a:off x="1872836" y="879350"/>
            <a:ext cx="3171038" cy="6855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865"/>
                </a:solidFill>
              </a:rPr>
              <a:t>Total Determinations (395,325)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4651" y="2905687"/>
            <a:ext cx="2877424" cy="612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Disqualifying (3.5%)</a:t>
            </a:r>
          </a:p>
        </p:txBody>
      </p:sp>
      <p:sp>
        <p:nvSpPr>
          <p:cNvPr id="9" name="Rectangle 8"/>
          <p:cNvSpPr/>
          <p:nvPr/>
        </p:nvSpPr>
        <p:spPr>
          <a:xfrm>
            <a:off x="441819" y="2892267"/>
            <a:ext cx="2867636" cy="612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Eligible (96.5%)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043955" y="3518081"/>
            <a:ext cx="3970789" cy="8123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Distinct Persons with Disqualifying Determinations (3.5%)</a:t>
            </a:r>
          </a:p>
        </p:txBody>
      </p:sp>
      <p:cxnSp>
        <p:nvCxnSpPr>
          <p:cNvPr id="13" name="Elbow Connector 12"/>
          <p:cNvCxnSpPr>
            <a:stCxn id="7" idx="2"/>
            <a:endCxn id="11" idx="1"/>
          </p:cNvCxnSpPr>
          <p:nvPr/>
        </p:nvCxnSpPr>
        <p:spPr>
          <a:xfrm rot="16200000" flipH="1">
            <a:off x="5770576" y="2650870"/>
            <a:ext cx="406166" cy="2140592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801761" y="4609488"/>
            <a:ext cx="3552037" cy="294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 Supervision (30%)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034328" y="2077619"/>
            <a:ext cx="2869035" cy="612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Distinct Persons (367,790)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813467" y="5024579"/>
            <a:ext cx="3552037" cy="2946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Supervision (37%)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801760" y="5464042"/>
            <a:ext cx="3552038" cy="292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Immediate Removal (11%)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801760" y="5858631"/>
            <a:ext cx="3552039" cy="567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Must Have Clearance or Set Aside to Work (34%)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177949" y="4733948"/>
            <a:ext cx="1389776" cy="3238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DHS (54%)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177949" y="5229494"/>
            <a:ext cx="1389776" cy="337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MDH (56%)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77948" y="5768818"/>
            <a:ext cx="1389777" cy="3433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DOC (0.5%)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130877" y="4733873"/>
            <a:ext cx="1544970" cy="3694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DHS (50%)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130876" y="5279843"/>
            <a:ext cx="1544971" cy="332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MDH (30.5%)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130877" y="5788649"/>
            <a:ext cx="1544971" cy="40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DOC (&lt;0.3%)</a:t>
            </a:r>
          </a:p>
        </p:txBody>
      </p:sp>
      <p:cxnSp>
        <p:nvCxnSpPr>
          <p:cNvPr id="44" name="Elbow Connector 43"/>
          <p:cNvCxnSpPr>
            <a:endCxn id="39" idx="1"/>
          </p:cNvCxnSpPr>
          <p:nvPr/>
        </p:nvCxnSpPr>
        <p:spPr>
          <a:xfrm rot="16200000" flipH="1">
            <a:off x="3227533" y="4015259"/>
            <a:ext cx="1400523" cy="406166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>
            <a:endCxn id="40" idx="1"/>
          </p:cNvCxnSpPr>
          <p:nvPr/>
        </p:nvCxnSpPr>
        <p:spPr>
          <a:xfrm rot="16200000" flipH="1">
            <a:off x="2986703" y="4301819"/>
            <a:ext cx="1882182" cy="406163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endCxn id="41" idx="1"/>
          </p:cNvCxnSpPr>
          <p:nvPr/>
        </p:nvCxnSpPr>
        <p:spPr>
          <a:xfrm rot="16200000" flipH="1">
            <a:off x="2689608" y="4548989"/>
            <a:ext cx="2472179" cy="410360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/>
          <p:nvPr/>
        </p:nvCxnSpPr>
        <p:spPr>
          <a:xfrm rot="16200000" flipH="1">
            <a:off x="287530" y="3994962"/>
            <a:ext cx="1400523" cy="406166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lbow Connector 55"/>
          <p:cNvCxnSpPr/>
          <p:nvPr/>
        </p:nvCxnSpPr>
        <p:spPr>
          <a:xfrm rot="16200000" flipH="1">
            <a:off x="46700" y="4281522"/>
            <a:ext cx="1882182" cy="406163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/>
          <p:nvPr/>
        </p:nvCxnSpPr>
        <p:spPr>
          <a:xfrm rot="16200000" flipH="1">
            <a:off x="-250395" y="4528692"/>
            <a:ext cx="2472179" cy="410360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27" idx="1"/>
          </p:cNvCxnSpPr>
          <p:nvPr/>
        </p:nvCxnSpPr>
        <p:spPr>
          <a:xfrm rot="10800000" flipV="1">
            <a:off x="1560352" y="2383817"/>
            <a:ext cx="473976" cy="521870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27" idx="3"/>
          </p:cNvCxnSpPr>
          <p:nvPr/>
        </p:nvCxnSpPr>
        <p:spPr>
          <a:xfrm>
            <a:off x="4903363" y="2383817"/>
            <a:ext cx="532703" cy="555809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97140" y="385894"/>
            <a:ext cx="6321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Background Studies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711192" y="2269634"/>
            <a:ext cx="5038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Overview 2: </a:t>
            </a:r>
            <a:r>
              <a:rPr lang="en-US" dirty="0"/>
              <a:t>Count of distinct persons by background study risk of harm determination, provider type and race/ethnicity</a:t>
            </a:r>
          </a:p>
        </p:txBody>
      </p:sp>
      <p:cxnSp>
        <p:nvCxnSpPr>
          <p:cNvPr id="79" name="Straight Arrow Connector 78"/>
          <p:cNvCxnSpPr>
            <a:cxnSpLocks/>
          </p:cNvCxnSpPr>
          <p:nvPr/>
        </p:nvCxnSpPr>
        <p:spPr>
          <a:xfrm>
            <a:off x="3458355" y="1564850"/>
            <a:ext cx="0" cy="5127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endCxn id="26" idx="1"/>
          </p:cNvCxnSpPr>
          <p:nvPr/>
        </p:nvCxnSpPr>
        <p:spPr>
          <a:xfrm rot="16200000" flipH="1">
            <a:off x="7313836" y="4268910"/>
            <a:ext cx="550805" cy="425046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endCxn id="33" idx="1"/>
          </p:cNvCxnSpPr>
          <p:nvPr/>
        </p:nvCxnSpPr>
        <p:spPr>
          <a:xfrm rot="16200000" flipH="1">
            <a:off x="7115177" y="4473637"/>
            <a:ext cx="959828" cy="436752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endCxn id="34" idx="1"/>
          </p:cNvCxnSpPr>
          <p:nvPr/>
        </p:nvCxnSpPr>
        <p:spPr>
          <a:xfrm rot="16200000" flipH="1">
            <a:off x="6904036" y="4712814"/>
            <a:ext cx="1352845" cy="442604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endCxn id="35" idx="1"/>
          </p:cNvCxnSpPr>
          <p:nvPr/>
        </p:nvCxnSpPr>
        <p:spPr>
          <a:xfrm rot="16200000" flipH="1">
            <a:off x="6631196" y="4971735"/>
            <a:ext cx="1895600" cy="445528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018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>
          <a:xfrm>
            <a:off x="6711193" y="1309224"/>
            <a:ext cx="5038988" cy="538519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197140" y="167780"/>
            <a:ext cx="6321105" cy="652663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711192" y="-1"/>
            <a:ext cx="5038989" cy="1457155"/>
          </a:xfrm>
        </p:spPr>
        <p:txBody>
          <a:bodyPr/>
          <a:lstStyle/>
          <a:p>
            <a:r>
              <a:rPr lang="en-US" dirty="0"/>
              <a:t>Data Overviews 3 and 4</a:t>
            </a:r>
            <a:br>
              <a:rPr lang="en-US" dirty="0"/>
            </a:br>
            <a:r>
              <a:rPr lang="en-US" dirty="0"/>
              <a:t>(In Progress)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97140" y="192721"/>
            <a:ext cx="6321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Background Studies 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781097" y="1342348"/>
            <a:ext cx="493776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Overview 4: </a:t>
            </a:r>
            <a:r>
              <a:rPr lang="en-US" dirty="0"/>
              <a:t>Count of determinations with requests for reconsideration by outcome, race/ethnicity and gender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528145" y="2632207"/>
            <a:ext cx="2011680" cy="5486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865"/>
                </a:solidFill>
              </a:rPr>
              <a:t>Reconsideration Not Requested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528145" y="3356225"/>
            <a:ext cx="2011680" cy="5486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865"/>
                </a:solidFill>
              </a:rPr>
              <a:t>ROH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977504" y="2625439"/>
            <a:ext cx="2011680" cy="5486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865"/>
                </a:solidFill>
              </a:rPr>
              <a:t>Reconsideration Requested</a:t>
            </a:r>
          </a:p>
        </p:txBody>
      </p:sp>
      <p:cxnSp>
        <p:nvCxnSpPr>
          <p:cNvPr id="77" name="Elbow Connector 76"/>
          <p:cNvCxnSpPr>
            <a:cxnSpLocks/>
            <a:stCxn id="11" idx="3"/>
          </p:cNvCxnSpPr>
          <p:nvPr/>
        </p:nvCxnSpPr>
        <p:spPr>
          <a:xfrm>
            <a:off x="5544077" y="1201257"/>
            <a:ext cx="1359244" cy="1122464"/>
          </a:xfrm>
          <a:prstGeom prst="bentConnector3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endCxn id="43" idx="0"/>
          </p:cNvCxnSpPr>
          <p:nvPr/>
        </p:nvCxnSpPr>
        <p:spPr>
          <a:xfrm>
            <a:off x="6903321" y="2324672"/>
            <a:ext cx="1080023" cy="300767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endCxn id="45" idx="0"/>
          </p:cNvCxnSpPr>
          <p:nvPr/>
        </p:nvCxnSpPr>
        <p:spPr>
          <a:xfrm>
            <a:off x="9659398" y="2323721"/>
            <a:ext cx="874587" cy="308486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V="1">
            <a:off x="6851006" y="2323867"/>
            <a:ext cx="3080295" cy="65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>
            <a:off x="884013" y="2632207"/>
            <a:ext cx="3263424" cy="27764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Conviction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868994" y="3096771"/>
            <a:ext cx="3263425" cy="2743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Admission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884011" y="3545456"/>
            <a:ext cx="3263426" cy="2743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Alford Plea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884010" y="4013907"/>
            <a:ext cx="3263427" cy="2743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Preponderance of the Evidence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884009" y="4471183"/>
            <a:ext cx="3263428" cy="2743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Serious/Recurring Maltreatment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4607434" y="2625439"/>
            <a:ext cx="1395134" cy="376741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Crimes and Conduct by Type and Years Disqualifying</a:t>
            </a:r>
          </a:p>
        </p:txBody>
      </p:sp>
      <p:cxnSp>
        <p:nvCxnSpPr>
          <p:cNvPr id="108" name="Straight Arrow Connector 107"/>
          <p:cNvCxnSpPr>
            <a:stCxn id="97" idx="3"/>
          </p:cNvCxnSpPr>
          <p:nvPr/>
        </p:nvCxnSpPr>
        <p:spPr>
          <a:xfrm flipV="1">
            <a:off x="4147437" y="2762171"/>
            <a:ext cx="459993" cy="88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101" idx="3"/>
          </p:cNvCxnSpPr>
          <p:nvPr/>
        </p:nvCxnSpPr>
        <p:spPr>
          <a:xfrm>
            <a:off x="4132419" y="3233931"/>
            <a:ext cx="48574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102" idx="3"/>
          </p:cNvCxnSpPr>
          <p:nvPr/>
        </p:nvCxnSpPr>
        <p:spPr>
          <a:xfrm>
            <a:off x="4147437" y="3682616"/>
            <a:ext cx="470731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104" idx="3"/>
          </p:cNvCxnSpPr>
          <p:nvPr/>
        </p:nvCxnSpPr>
        <p:spPr>
          <a:xfrm flipV="1">
            <a:off x="4147437" y="4599379"/>
            <a:ext cx="470731" cy="89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endCxn id="97" idx="1"/>
          </p:cNvCxnSpPr>
          <p:nvPr/>
        </p:nvCxnSpPr>
        <p:spPr>
          <a:xfrm rot="16200000" flipH="1">
            <a:off x="423937" y="2310952"/>
            <a:ext cx="547994" cy="372158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/>
          <p:cNvCxnSpPr/>
          <p:nvPr/>
        </p:nvCxnSpPr>
        <p:spPr>
          <a:xfrm rot="16200000" flipH="1">
            <a:off x="184276" y="2540760"/>
            <a:ext cx="1014185" cy="372158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/>
          <p:cNvCxnSpPr>
            <a:endCxn id="102" idx="1"/>
          </p:cNvCxnSpPr>
          <p:nvPr/>
        </p:nvCxnSpPr>
        <p:spPr>
          <a:xfrm rot="16200000" flipH="1">
            <a:off x="-59750" y="2738855"/>
            <a:ext cx="1515366" cy="372156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Elbow Connector 125"/>
          <p:cNvCxnSpPr>
            <a:endCxn id="103" idx="1"/>
          </p:cNvCxnSpPr>
          <p:nvPr/>
        </p:nvCxnSpPr>
        <p:spPr>
          <a:xfrm rot="16200000" flipH="1">
            <a:off x="-311526" y="2955531"/>
            <a:ext cx="2018916" cy="372156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Elbow Connector 128"/>
          <p:cNvCxnSpPr>
            <a:endCxn id="104" idx="1"/>
          </p:cNvCxnSpPr>
          <p:nvPr/>
        </p:nvCxnSpPr>
        <p:spPr>
          <a:xfrm rot="16200000" flipH="1">
            <a:off x="-563303" y="3161031"/>
            <a:ext cx="2522468" cy="372156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cxnSpLocks/>
          </p:cNvCxnSpPr>
          <p:nvPr/>
        </p:nvCxnSpPr>
        <p:spPr>
          <a:xfrm>
            <a:off x="2661098" y="1491990"/>
            <a:ext cx="0" cy="5215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6983301" y="3600922"/>
            <a:ext cx="2011680" cy="5486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865"/>
                </a:solidFill>
              </a:rPr>
              <a:t>Determination Correctness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977504" y="5148076"/>
            <a:ext cx="2011680" cy="2743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Upheld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977504" y="4582103"/>
            <a:ext cx="2011680" cy="2743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Rescinded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9387383" y="4367805"/>
            <a:ext cx="2293205" cy="1560542"/>
            <a:chOff x="9387068" y="4559477"/>
            <a:chExt cx="2293205" cy="1560542"/>
          </a:xfrm>
        </p:grpSpPr>
        <p:sp>
          <p:nvSpPr>
            <p:cNvPr id="65" name="Rectangle 64"/>
            <p:cNvSpPr/>
            <p:nvPr/>
          </p:nvSpPr>
          <p:spPr>
            <a:xfrm>
              <a:off x="9387068" y="4559477"/>
              <a:ext cx="2293205" cy="15605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9528145" y="4693008"/>
              <a:ext cx="2011680" cy="27432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3865"/>
                  </a:solidFill>
                </a:rPr>
                <a:t>Set  Aside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9528145" y="5069671"/>
              <a:ext cx="2011680" cy="54864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3865"/>
                  </a:solidFill>
                </a:rPr>
                <a:t>Not Set Aside Variance Granted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9528145" y="5720654"/>
              <a:ext cx="2011680" cy="274320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3865"/>
                  </a:solidFill>
                </a:rPr>
                <a:t>Not Set Aside</a:t>
              </a:r>
            </a:p>
          </p:txBody>
        </p:sp>
      </p:grpSp>
      <p:sp>
        <p:nvSpPr>
          <p:cNvPr id="60" name="Rectangle 59"/>
          <p:cNvSpPr/>
          <p:nvPr/>
        </p:nvSpPr>
        <p:spPr>
          <a:xfrm>
            <a:off x="6761806" y="6289819"/>
            <a:ext cx="4937760" cy="2743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Administrative Hearing or Court of Appeals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868994" y="4927935"/>
            <a:ext cx="3264408" cy="5486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Involuntary Termination of Parental Rights</a:t>
            </a:r>
          </a:p>
        </p:txBody>
      </p:sp>
      <p:sp>
        <p:nvSpPr>
          <p:cNvPr id="78" name="Rectangle 77"/>
          <p:cNvSpPr/>
          <p:nvPr/>
        </p:nvSpPr>
        <p:spPr>
          <a:xfrm>
            <a:off x="868991" y="5674015"/>
            <a:ext cx="3263428" cy="2743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Administrative Disqualification</a:t>
            </a:r>
          </a:p>
        </p:txBody>
      </p:sp>
      <p:cxnSp>
        <p:nvCxnSpPr>
          <p:cNvPr id="96" name="Straight Arrow Connector 95"/>
          <p:cNvCxnSpPr>
            <a:stCxn id="78" idx="3"/>
          </p:cNvCxnSpPr>
          <p:nvPr/>
        </p:nvCxnSpPr>
        <p:spPr>
          <a:xfrm>
            <a:off x="4132419" y="5811175"/>
            <a:ext cx="485749" cy="728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884009" y="6120019"/>
            <a:ext cx="3263428" cy="2743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Adjudicated Delinquent</a:t>
            </a:r>
          </a:p>
        </p:txBody>
      </p:sp>
      <p:cxnSp>
        <p:nvCxnSpPr>
          <p:cNvPr id="54" name="Straight Arrow Connector 53"/>
          <p:cNvCxnSpPr>
            <a:stCxn id="103" idx="3"/>
          </p:cNvCxnSpPr>
          <p:nvPr/>
        </p:nvCxnSpPr>
        <p:spPr>
          <a:xfrm>
            <a:off x="4147437" y="4151067"/>
            <a:ext cx="459997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72" idx="3"/>
          </p:cNvCxnSpPr>
          <p:nvPr/>
        </p:nvCxnSpPr>
        <p:spPr>
          <a:xfrm flipV="1">
            <a:off x="4133402" y="5201624"/>
            <a:ext cx="484766" cy="63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48" idx="3"/>
          </p:cNvCxnSpPr>
          <p:nvPr/>
        </p:nvCxnSpPr>
        <p:spPr>
          <a:xfrm>
            <a:off x="4147437" y="6257179"/>
            <a:ext cx="45999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endCxn id="72" idx="1"/>
          </p:cNvCxnSpPr>
          <p:nvPr/>
        </p:nvCxnSpPr>
        <p:spPr>
          <a:xfrm rot="16200000" flipH="1">
            <a:off x="-791337" y="3541923"/>
            <a:ext cx="2963521" cy="357142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endCxn id="78" idx="1"/>
          </p:cNvCxnSpPr>
          <p:nvPr/>
        </p:nvCxnSpPr>
        <p:spPr>
          <a:xfrm rot="16200000" flipH="1">
            <a:off x="-563255" y="4378929"/>
            <a:ext cx="2510412" cy="354079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endCxn id="48" idx="1"/>
          </p:cNvCxnSpPr>
          <p:nvPr/>
        </p:nvCxnSpPr>
        <p:spPr>
          <a:xfrm rot="16200000" flipH="1">
            <a:off x="-566399" y="4806771"/>
            <a:ext cx="2522068" cy="378748"/>
          </a:xfrm>
          <a:prstGeom prst="bentConnector2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43" idx="2"/>
            <a:endCxn id="47" idx="0"/>
          </p:cNvCxnSpPr>
          <p:nvPr/>
        </p:nvCxnSpPr>
        <p:spPr>
          <a:xfrm>
            <a:off x="7983344" y="3174079"/>
            <a:ext cx="5797" cy="42684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90227" y="2008042"/>
            <a:ext cx="4538443" cy="34648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Total Crimes and Conduct (≈30,000)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634" y="916648"/>
            <a:ext cx="4538443" cy="56921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865"/>
                </a:solidFill>
              </a:rPr>
              <a:t>Disqualifying Determinations (20,611 [5%])</a:t>
            </a:r>
          </a:p>
        </p:txBody>
      </p:sp>
      <p:cxnSp>
        <p:nvCxnSpPr>
          <p:cNvPr id="79" name="Straight Arrow Connector 78"/>
          <p:cNvCxnSpPr>
            <a:stCxn id="47" idx="2"/>
            <a:endCxn id="53" idx="0"/>
          </p:cNvCxnSpPr>
          <p:nvPr/>
        </p:nvCxnSpPr>
        <p:spPr>
          <a:xfrm flipH="1">
            <a:off x="7983344" y="4149562"/>
            <a:ext cx="5797" cy="4325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53" idx="2"/>
            <a:endCxn id="50" idx="0"/>
          </p:cNvCxnSpPr>
          <p:nvPr/>
        </p:nvCxnSpPr>
        <p:spPr>
          <a:xfrm>
            <a:off x="7983344" y="4856423"/>
            <a:ext cx="0" cy="2916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43" idx="3"/>
            <a:endCxn id="51" idx="1"/>
          </p:cNvCxnSpPr>
          <p:nvPr/>
        </p:nvCxnSpPr>
        <p:spPr>
          <a:xfrm>
            <a:off x="8989184" y="2899759"/>
            <a:ext cx="538961" cy="730786"/>
          </a:xfrm>
          <a:prstGeom prst="bentConnector3">
            <a:avLst>
              <a:gd name="adj1" fmla="val 50000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stCxn id="50" idx="3"/>
            <a:endCxn id="51" idx="1"/>
          </p:cNvCxnSpPr>
          <p:nvPr/>
        </p:nvCxnSpPr>
        <p:spPr>
          <a:xfrm flipV="1">
            <a:off x="8989184" y="3630545"/>
            <a:ext cx="538961" cy="1654691"/>
          </a:xfrm>
          <a:prstGeom prst="bentConnector3">
            <a:avLst>
              <a:gd name="adj1" fmla="val 50000"/>
            </a:avLst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51" idx="2"/>
            <a:endCxn id="65" idx="0"/>
          </p:cNvCxnSpPr>
          <p:nvPr/>
        </p:nvCxnSpPr>
        <p:spPr>
          <a:xfrm>
            <a:off x="10533985" y="3904865"/>
            <a:ext cx="1" cy="4629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10533985" y="5928347"/>
            <a:ext cx="0" cy="3614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0" idx="2"/>
          </p:cNvCxnSpPr>
          <p:nvPr/>
        </p:nvCxnSpPr>
        <p:spPr>
          <a:xfrm>
            <a:off x="7983344" y="5422396"/>
            <a:ext cx="0" cy="86742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490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Data Overview 1: Determinations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838199" y="1142999"/>
            <a:ext cx="6829425" cy="5011739"/>
          </a:xfrm>
        </p:spPr>
        <p:txBody>
          <a:bodyPr>
            <a:normAutofit fontScale="85000" lnSpcReduction="10000"/>
          </a:bodyPr>
          <a:lstStyle/>
          <a:p>
            <a:r>
              <a:rPr lang="en-US" sz="2000" b="1" dirty="0"/>
              <a:t>5% </a:t>
            </a:r>
            <a:r>
              <a:rPr lang="en-US" sz="2000" dirty="0"/>
              <a:t>of determinations completed in 2018 and 2019 resulted in a disqualification. </a:t>
            </a:r>
          </a:p>
          <a:p>
            <a:r>
              <a:rPr lang="en-US" sz="2000" b="1" dirty="0"/>
              <a:t>3.5% </a:t>
            </a:r>
            <a:r>
              <a:rPr lang="en-US" sz="2000" dirty="0"/>
              <a:t>of distinct persons who received a determination were disqualified (one person can have multiple disqualifying determinations for when affiliated with more than one provider).</a:t>
            </a:r>
          </a:p>
          <a:p>
            <a:r>
              <a:rPr lang="en-US" sz="2000" dirty="0"/>
              <a:t>Approximately </a:t>
            </a:r>
            <a:r>
              <a:rPr lang="en-US" sz="2000" b="1" dirty="0"/>
              <a:t>20% </a:t>
            </a:r>
            <a:r>
              <a:rPr lang="en-US" sz="2000" dirty="0"/>
              <a:t>increase in the number of distinct persons with a determination from 2018 to 2019.</a:t>
            </a:r>
          </a:p>
          <a:p>
            <a:r>
              <a:rPr lang="en-US" sz="2000" dirty="0"/>
              <a:t>Approximately </a:t>
            </a:r>
            <a:r>
              <a:rPr lang="en-US" sz="2000" b="1" dirty="0"/>
              <a:t>70% </a:t>
            </a:r>
            <a:r>
              <a:rPr lang="en-US" sz="2000" dirty="0"/>
              <a:t>increase in the number of distinct persons with a disqualifying determination in the same period.</a:t>
            </a:r>
          </a:p>
          <a:p>
            <a:r>
              <a:rPr lang="en-US" sz="2000" dirty="0"/>
              <a:t>People of color represented </a:t>
            </a:r>
            <a:r>
              <a:rPr lang="en-US" sz="2000" b="1" dirty="0"/>
              <a:t>26%</a:t>
            </a:r>
            <a:r>
              <a:rPr lang="en-US" sz="2000" dirty="0"/>
              <a:t> of all distinct persons with a determination completed in 2018 and 2019; and </a:t>
            </a:r>
            <a:r>
              <a:rPr lang="en-US" sz="2000" b="1" dirty="0"/>
              <a:t>41%</a:t>
            </a:r>
            <a:r>
              <a:rPr lang="en-US" sz="2000" dirty="0"/>
              <a:t> of all distinct persons with a disqualifying determination in the same period.</a:t>
            </a:r>
          </a:p>
          <a:p>
            <a:r>
              <a:rPr lang="en-US" sz="2000" dirty="0"/>
              <a:t>Home Care Providers, Home and Community Based Services Providers, and Personal Care Provider Organizations represented roughly </a:t>
            </a:r>
            <a:r>
              <a:rPr lang="en-US" sz="2000" b="1" dirty="0"/>
              <a:t>52% </a:t>
            </a:r>
            <a:r>
              <a:rPr lang="en-US" sz="2000" dirty="0"/>
              <a:t>of all distinct persons with a determination completed in 2018 and 2019.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4B91AA0-3BA7-4036-A3DA-317C6C4FFA29}" type="datetime1">
              <a:rPr lang="en-US" smtClean="0"/>
              <a:pPr/>
              <a:t>2/11/2022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9553" y="1056480"/>
            <a:ext cx="4079648" cy="519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288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Data Overview 2: Risk of Harm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71289" y="1216024"/>
            <a:ext cx="6234953" cy="4964359"/>
          </a:xfrm>
        </p:spPr>
        <p:txBody>
          <a:bodyPr>
            <a:normAutofit/>
          </a:bodyPr>
          <a:lstStyle/>
          <a:p>
            <a:r>
              <a:rPr lang="en-US" sz="2000" dirty="0"/>
              <a:t>Approximately </a:t>
            </a:r>
            <a:r>
              <a:rPr lang="en-US" sz="2000" b="1" dirty="0"/>
              <a:t>30% </a:t>
            </a:r>
            <a:r>
              <a:rPr lang="en-US" sz="2000" dirty="0"/>
              <a:t>of all disqualifying determinations had more than one disqualifying crime or conduct.</a:t>
            </a:r>
          </a:p>
          <a:p>
            <a:r>
              <a:rPr lang="en-US" sz="2000" b="1" dirty="0"/>
              <a:t>30% </a:t>
            </a:r>
            <a:r>
              <a:rPr lang="en-US" sz="2000" dirty="0"/>
              <a:t>of distinct persons with a disqualifying determination were allowed to work with no supervision; and </a:t>
            </a:r>
            <a:r>
              <a:rPr lang="en-US" sz="2000" b="1" dirty="0"/>
              <a:t>37% </a:t>
            </a:r>
            <a:r>
              <a:rPr lang="en-US" sz="2000" dirty="0"/>
              <a:t>were allowed to work under supervision during their reconsideration period based on their risk of harm analysis.</a:t>
            </a:r>
          </a:p>
          <a:p>
            <a:r>
              <a:rPr lang="en-US" sz="2000" dirty="0"/>
              <a:t>About </a:t>
            </a:r>
            <a:r>
              <a:rPr lang="en-US" sz="2000" b="1" dirty="0"/>
              <a:t>10% </a:t>
            </a:r>
            <a:r>
              <a:rPr lang="en-US" sz="2000" dirty="0"/>
              <a:t>of distinct white persons with a disqualifying determination were ordered immediately removed compared to about </a:t>
            </a:r>
            <a:r>
              <a:rPr lang="en-US" sz="2000" b="1" dirty="0"/>
              <a:t>12% </a:t>
            </a:r>
            <a:r>
              <a:rPr lang="en-US" sz="2000" dirty="0"/>
              <a:t>of distinct persons of color with a disqualifying determination based on their risk of harm analysis.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4B91AA0-3BA7-4036-A3DA-317C6C4FFA29}" type="datetime1">
              <a:rPr lang="en-US" smtClean="0"/>
              <a:pPr/>
              <a:t>2/11/2022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927" y="1099226"/>
            <a:ext cx="4747074" cy="477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234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918816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artment of Human Services" id="{3387AC48-8C79-4158-B118-5C97D5C98396}" vid="{0430F891-41F5-42DC-A8EA-FF841EADF15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earing_x0020_Date xmlns="04578738-faab-47b7-9e39-a6397e718d03" xsi:nil="true"/>
    <IconOverlay xmlns="http://schemas.microsoft.com/sharepoint/v4" xsi:nil="true"/>
    <SortNumber xmlns="04578738-faab-47b7-9e39-a6397e718d03" xsi:nil="true"/>
    <Submitted xmlns="04578738-faab-47b7-9e39-a6397e718d03" xsi:nil="true"/>
    <_dlc_DocId xmlns="153b5481-df89-4c1c-9ae0-f8270f220dcd">2Y7VJNVXVKWV-1854249296-1225</_dlc_DocId>
    <_dlc_DocIdUrl xmlns="153b5481-df89-4c1c-9ae0-f8270f220dcd">
      <Url>https://mn365.sharepoint.com/sites/DHS_Legislative/_layouts/15/DocIdRedir.aspx?ID=2Y7VJNVXVKWV-1854249296-1225</Url>
      <Description>2Y7VJNVXVKWV-1854249296-1225</Description>
    </_dlc_DocIdUrl>
    <SharedWithUsers xmlns="153b5481-df89-4c1c-9ae0-f8270f220dcd">
      <UserInfo>
        <DisplayName>Chiinze, Bridget X (DHS)</DisplayName>
        <AccountId>495</AccountId>
        <AccountType/>
      </UserInfo>
      <UserInfo>
        <DisplayName>Garnaas-Halvorson, Peder X (DHS)</DisplayName>
        <AccountId>496</AccountId>
        <AccountType/>
      </UserInfo>
    </SharedWithUsers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D2EA9A8A154E40BBC1BB9DE7159EDB" ma:contentTypeVersion="10" ma:contentTypeDescription="Create a new document." ma:contentTypeScope="" ma:versionID="2a5924fc9fc031a13277127b90fef148">
  <xsd:schema xmlns:xsd="http://www.w3.org/2001/XMLSchema" xmlns:xs="http://www.w3.org/2001/XMLSchema" xmlns:p="http://schemas.microsoft.com/office/2006/metadata/properties" xmlns:ns2="04578738-faab-47b7-9e39-a6397e718d03" xmlns:ns3="http://schemas.microsoft.com/sharepoint/v4" xmlns:ns4="153b5481-df89-4c1c-9ae0-f8270f220dcd" targetNamespace="http://schemas.microsoft.com/office/2006/metadata/properties" ma:root="true" ma:fieldsID="89675003a1a9c62d24e0b18465d4b534" ns2:_="" ns3:_="" ns4:_="">
    <xsd:import namespace="04578738-faab-47b7-9e39-a6397e718d03"/>
    <xsd:import namespace="http://schemas.microsoft.com/sharepoint/v4"/>
    <xsd:import namespace="153b5481-df89-4c1c-9ae0-f8270f220d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IconOverlay" minOccurs="0"/>
                <xsd:element ref="ns2:Submitted" minOccurs="0"/>
                <xsd:element ref="ns4:_dlc_DocId" minOccurs="0"/>
                <xsd:element ref="ns4:_dlc_DocIdUrl" minOccurs="0"/>
                <xsd:element ref="ns4:_dlc_DocIdPersistId" minOccurs="0"/>
                <xsd:element ref="ns4:SharedWithUsers" minOccurs="0"/>
                <xsd:element ref="ns4:SharedWithDetails" minOccurs="0"/>
                <xsd:element ref="ns2:Hearing_x0020_Date" minOccurs="0"/>
                <xsd:element ref="ns2:SortNumber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578738-faab-47b7-9e39-a6397e718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Submitted" ma:index="11" nillable="true" ma:displayName="Submitted" ma:format="DateOnly" ma:internalName="Submitted">
      <xsd:simpleType>
        <xsd:restriction base="dms:DateTime"/>
      </xsd:simpleType>
    </xsd:element>
    <xsd:element name="Hearing_x0020_Date" ma:index="17" nillable="true" ma:displayName="Hearing Date" ma:format="DateOnly" ma:internalName="Hearing_x0020_Date">
      <xsd:simpleType>
        <xsd:restriction base="dms:DateTime"/>
      </xsd:simpleType>
    </xsd:element>
    <xsd:element name="SortNumber" ma:index="18" nillable="true" ma:displayName="Sort Number" ma:format="Dropdown" ma:internalName="SortNumber" ma:percentage="FALSE">
      <xsd:simpleType>
        <xsd:restriction base="dms:Number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0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b5481-df89-4c1c-9ae0-f8270f220dcd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78B604-9059-4F1C-B8E2-C96A71A964D2}">
  <ds:schemaRefs>
    <ds:schemaRef ds:uri="http://schemas.microsoft.com/office/2006/metadata/properties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  <ds:schemaRef ds:uri="153b5481-df89-4c1c-9ae0-f8270f220dcd"/>
    <ds:schemaRef ds:uri="04578738-faab-47b7-9e39-a6397e718d0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2AA0DE7-0D61-445A-8248-9956AAD8B1E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C3561BD-268F-48F4-A052-5B02E81B0B6E}">
  <ds:schemaRefs>
    <ds:schemaRef ds:uri="04578738-faab-47b7-9e39-a6397e718d03"/>
    <ds:schemaRef ds:uri="153b5481-df89-4c1c-9ae0-f8270f220d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4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Department of Human Services</Template>
  <TotalTime>398</TotalTime>
  <Words>554</Words>
  <Application>Microsoft Office PowerPoint</Application>
  <PresentationFormat>Widescreen</PresentationFormat>
  <Paragraphs>69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Minnesota</vt:lpstr>
      <vt:lpstr>DHS | OIG - Background Studies Division </vt:lpstr>
      <vt:lpstr>Data Overviews 1 and 2 (Completed)</vt:lpstr>
      <vt:lpstr>Data Overviews 3 and 4 (In Progress)</vt:lpstr>
      <vt:lpstr>Insights from Data Overview 1: Determinations</vt:lpstr>
      <vt:lpstr>Insights from Data Overview 2: Risk of Harm</vt:lpstr>
      <vt:lpstr>Thank You!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with Image</dc:title>
  <dc:subject/>
  <dc:creator>Didion, Ariana C (DHS)</dc:creator>
  <cp:keywords/>
  <dc:description/>
  <cp:lastModifiedBy>Davis, Dawn A (DHS)</cp:lastModifiedBy>
  <cp:revision>44</cp:revision>
  <cp:lastPrinted>2017-03-14T16:27:36Z</cp:lastPrinted>
  <dcterms:created xsi:type="dcterms:W3CDTF">2022-02-09T17:32:55Z</dcterms:created>
  <dcterms:modified xsi:type="dcterms:W3CDTF">2022-02-11T14:28:17Z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1.31</vt:lpwstr>
  </property>
  <property fmtid="{D5CDD505-2E9C-101B-9397-08002B2CF9AE}" pid="3" name="ContentTypeId">
    <vt:lpwstr>0x01010010D2EA9A8A154E40BBC1BB9DE7159EDB</vt:lpwstr>
  </property>
  <property fmtid="{D5CDD505-2E9C-101B-9397-08002B2CF9AE}" pid="4" name="_dlc_DocIdItemGuid">
    <vt:lpwstr>2d7259e8-fbe6-4aa5-90be-6e01839f6a40</vt:lpwstr>
  </property>
</Properties>
</file>